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6" r:id="rId10"/>
    <p:sldId id="264" r:id="rId11"/>
    <p:sldId id="265"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194" y="-6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406800D5-D47C-4AA3-93F3-AFB406083FA5}" type="datetimeFigureOut">
              <a:rPr lang="en-US" smtClean="0"/>
              <a:t>6/22/2010</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13771CAB-7525-4D27-BCAA-F206ECF7BB9E}" type="slidenum">
              <a:rPr lang="en-US" smtClean="0"/>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06800D5-D47C-4AA3-93F3-AFB406083FA5}" type="datetimeFigureOut">
              <a:rPr lang="en-US" smtClean="0"/>
              <a:t>6/22/2010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771CAB-7525-4D27-BCAA-F206ECF7BB9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06800D5-D47C-4AA3-93F3-AFB406083FA5}" type="datetimeFigureOut">
              <a:rPr lang="en-US" smtClean="0"/>
              <a:t>6/22/2010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771CAB-7525-4D27-BCAA-F206ECF7BB9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06800D5-D47C-4AA3-93F3-AFB406083FA5}" type="datetimeFigureOut">
              <a:rPr lang="en-US" smtClean="0"/>
              <a:t>6/22/2010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3771CAB-7525-4D27-BCAA-F206ECF7BB9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406800D5-D47C-4AA3-93F3-AFB406083FA5}" type="datetimeFigureOut">
              <a:rPr lang="en-US" smtClean="0"/>
              <a:t>6/22/2010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13771CAB-7525-4D27-BCAA-F206ECF7BB9E}"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06800D5-D47C-4AA3-93F3-AFB406083FA5}" type="datetimeFigureOut">
              <a:rPr lang="en-US" smtClean="0"/>
              <a:t>6/22/2010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771CAB-7525-4D27-BCAA-F206ECF7BB9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406800D5-D47C-4AA3-93F3-AFB406083FA5}" type="datetimeFigureOut">
              <a:rPr lang="en-US" smtClean="0"/>
              <a:t>6/22/2010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3771CAB-7525-4D27-BCAA-F206ECF7BB9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06800D5-D47C-4AA3-93F3-AFB406083FA5}" type="datetimeFigureOut">
              <a:rPr lang="en-US" smtClean="0"/>
              <a:t>6/22/2010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3771CAB-7525-4D27-BCAA-F206ECF7BB9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06800D5-D47C-4AA3-93F3-AFB406083FA5}" type="datetimeFigureOut">
              <a:rPr lang="en-US" smtClean="0"/>
              <a:t>6/22/2010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3771CAB-7525-4D27-BCAA-F206ECF7BB9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06800D5-D47C-4AA3-93F3-AFB406083FA5}" type="datetimeFigureOut">
              <a:rPr lang="en-US" smtClean="0"/>
              <a:t>6/22/2010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771CAB-7525-4D27-BCAA-F206ECF7BB9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06800D5-D47C-4AA3-93F3-AFB406083FA5}" type="datetimeFigureOut">
              <a:rPr lang="en-US" smtClean="0"/>
              <a:t>6/22/2010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3771CAB-7525-4D27-BCAA-F206ECF7BB9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406800D5-D47C-4AA3-93F3-AFB406083FA5}" type="datetimeFigureOut">
              <a:rPr lang="en-US" smtClean="0"/>
              <a:t>6/22/2010</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13771CAB-7525-4D27-BCAA-F206ECF7BB9E}"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lkampa\Local Settings\Temporary Internet Files\Content.IE5\FBIQLOPB\MP900442465[1].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p:txBody>
          <a:bodyPr>
            <a:normAutofit/>
          </a:bodyPr>
          <a:lstStyle/>
          <a:p>
            <a:r>
              <a:rPr lang="en-US" sz="6600" dirty="0" smtClean="0">
                <a:latin typeface="Bodoni MT Black" pitchFamily="18" charset="0"/>
              </a:rPr>
              <a:t>Nature’s Fury</a:t>
            </a:r>
            <a:endParaRPr lang="en-US" sz="6600" dirty="0">
              <a:latin typeface="Bodoni MT Black" pitchFamily="18" charset="0"/>
            </a:endParaRPr>
          </a:p>
        </p:txBody>
      </p:sp>
      <p:sp>
        <p:nvSpPr>
          <p:cNvPr id="3" name="Subtitle 2"/>
          <p:cNvSpPr>
            <a:spLocks noGrp="1"/>
          </p:cNvSpPr>
          <p:nvPr>
            <p:ph type="subTitle" idx="1"/>
          </p:nvPr>
        </p:nvSpPr>
        <p:spPr>
          <a:xfrm>
            <a:off x="1371600" y="4495800"/>
            <a:ext cx="5029200" cy="1143000"/>
          </a:xfrm>
        </p:spPr>
        <p:txBody>
          <a:bodyPr>
            <a:normAutofit/>
          </a:bodyPr>
          <a:lstStyle/>
          <a:p>
            <a:pPr algn="l"/>
            <a:r>
              <a:rPr lang="en-US" b="1" dirty="0" smtClean="0">
                <a:latin typeface="Felix Titling" pitchFamily="82" charset="0"/>
              </a:rPr>
              <a:t>Unit Presentation</a:t>
            </a:r>
          </a:p>
          <a:p>
            <a:pPr algn="l"/>
            <a:r>
              <a:rPr lang="en-US" b="1" dirty="0" smtClean="0">
                <a:latin typeface="Felix Titling" pitchFamily="82" charset="0"/>
              </a:rPr>
              <a:t>Lynette Kampa</a:t>
            </a:r>
            <a:endParaRPr lang="en-US" b="1" dirty="0">
              <a:latin typeface="Felix Titling" pitchFamily="82" charset="0"/>
            </a:endParaRPr>
          </a:p>
        </p:txBody>
      </p:sp>
    </p:spTree>
  </p:cSld>
  <p:clrMapOvr>
    <a:masterClrMapping/>
  </p:clrMapOvr>
  <p:transition>
    <p:dissolve/>
    <p:sndAc>
      <p:stSnd>
        <p:snd r:embed="rId2" name="wind.wav"/>
      </p:stSnd>
    </p:sndAc>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Request for Feedback</a:t>
            </a:r>
            <a:endParaRPr lang="en-US" dirty="0"/>
          </a:p>
        </p:txBody>
      </p:sp>
      <p:sp>
        <p:nvSpPr>
          <p:cNvPr id="3" name="Content Placeholder 2"/>
          <p:cNvSpPr>
            <a:spLocks noGrp="1"/>
          </p:cNvSpPr>
          <p:nvPr>
            <p:ph idx="1"/>
          </p:nvPr>
        </p:nvSpPr>
        <p:spPr/>
        <p:txBody>
          <a:bodyPr>
            <a:normAutofit/>
          </a:bodyPr>
          <a:lstStyle/>
          <a:p>
            <a:pPr>
              <a:buNone/>
            </a:pPr>
            <a:r>
              <a:rPr lang="en-US" dirty="0" smtClean="0"/>
              <a:t>How do I fit in a component where students </a:t>
            </a:r>
            <a:r>
              <a:rPr lang="en-US" dirty="0" smtClean="0"/>
              <a:t>can </a:t>
            </a:r>
          </a:p>
          <a:p>
            <a:pPr>
              <a:buNone/>
            </a:pPr>
            <a:r>
              <a:rPr lang="en-US" dirty="0" smtClean="0"/>
              <a:t>write </a:t>
            </a:r>
            <a:r>
              <a:rPr lang="en-US" dirty="0" smtClean="0"/>
              <a:t>about or do something related to </a:t>
            </a:r>
            <a:r>
              <a:rPr lang="en-US" dirty="0" smtClean="0"/>
              <a:t>perceived</a:t>
            </a:r>
          </a:p>
          <a:p>
            <a:pPr>
              <a:buNone/>
            </a:pPr>
            <a:r>
              <a:rPr lang="en-US" dirty="0" smtClean="0"/>
              <a:t>injustice </a:t>
            </a:r>
            <a:r>
              <a:rPr lang="en-US" dirty="0" smtClean="0"/>
              <a:t>in their lives or in society today? </a:t>
            </a:r>
            <a:endParaRPr lang="en-US" dirty="0" smtClean="0"/>
          </a:p>
          <a:p>
            <a:pPr>
              <a:buNone/>
            </a:pPr>
            <a:endParaRPr lang="en-US" dirty="0" smtClean="0"/>
          </a:p>
          <a:p>
            <a:pPr>
              <a:buNone/>
            </a:pPr>
            <a:r>
              <a:rPr lang="en-US" dirty="0" smtClean="0"/>
              <a:t>How </a:t>
            </a:r>
            <a:r>
              <a:rPr lang="en-US" dirty="0" smtClean="0"/>
              <a:t>do they think they would react—violently </a:t>
            </a:r>
            <a:endParaRPr lang="en-US" dirty="0" smtClean="0"/>
          </a:p>
          <a:p>
            <a:pPr>
              <a:buNone/>
            </a:pPr>
            <a:r>
              <a:rPr lang="en-US" dirty="0" smtClean="0"/>
              <a:t>or </a:t>
            </a:r>
            <a:r>
              <a:rPr lang="en-US" dirty="0" smtClean="0"/>
              <a:t>nonviolently? </a:t>
            </a:r>
            <a:endParaRPr lang="en-US" dirty="0" smtClean="0"/>
          </a:p>
          <a:p>
            <a:pPr>
              <a:buNone/>
            </a:pPr>
            <a:r>
              <a:rPr lang="en-US" dirty="0" smtClean="0"/>
              <a:t>Why</a:t>
            </a:r>
            <a:r>
              <a:rPr lang="en-US" dirty="0" smtClean="0"/>
              <a:t>? </a:t>
            </a:r>
            <a:endParaRPr lang="en-US" dirty="0" smtClean="0"/>
          </a:p>
          <a:p>
            <a:pPr>
              <a:buNone/>
            </a:pPr>
            <a:endParaRPr lang="en-US" dirty="0" smtClean="0"/>
          </a:p>
          <a:p>
            <a:pPr>
              <a:buNone/>
            </a:pPr>
            <a:r>
              <a:rPr lang="en-US" dirty="0" smtClean="0"/>
              <a:t>What </a:t>
            </a:r>
            <a:r>
              <a:rPr lang="en-US" dirty="0" smtClean="0"/>
              <a:t>type of activity would fit?</a:t>
            </a:r>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Works Cited</a:t>
            </a:r>
            <a:endParaRPr lang="en-US" dirty="0"/>
          </a:p>
        </p:txBody>
      </p:sp>
      <p:sp>
        <p:nvSpPr>
          <p:cNvPr id="3" name="Content Placeholder 2"/>
          <p:cNvSpPr>
            <a:spLocks noGrp="1"/>
          </p:cNvSpPr>
          <p:nvPr>
            <p:ph idx="1"/>
          </p:nvPr>
        </p:nvSpPr>
        <p:spPr/>
        <p:txBody>
          <a:bodyPr/>
          <a:lstStyle/>
          <a:p>
            <a:r>
              <a:rPr lang="en-US" dirty="0" smtClean="0"/>
              <a:t>Slide one picture: Detroit riot </a:t>
            </a:r>
          </a:p>
          <a:p>
            <a:pPr lvl="1"/>
            <a:r>
              <a:rPr lang="en-US" dirty="0" smtClean="0"/>
              <a:t>http://cache.eb.com/eb/image?id=71289&amp;rendTypeId=4</a:t>
            </a:r>
          </a:p>
          <a:p>
            <a:r>
              <a:rPr lang="en-US" dirty="0" smtClean="0"/>
              <a:t>Unit Summary slide: </a:t>
            </a:r>
          </a:p>
          <a:p>
            <a:pPr lvl="1"/>
            <a:r>
              <a:rPr lang="en-US" dirty="0" smtClean="0"/>
              <a:t>“The Times they are a </a:t>
            </a:r>
            <a:r>
              <a:rPr lang="en-US" dirty="0" err="1" smtClean="0"/>
              <a:t>changein</a:t>
            </a:r>
            <a:r>
              <a:rPr lang="en-US" dirty="0" smtClean="0"/>
              <a:t>’” by Bob Dylan</a:t>
            </a:r>
          </a:p>
          <a:p>
            <a:pPr lvl="1">
              <a:buNone/>
            </a:pPr>
            <a:endParaRPr lang="en-US" dirty="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lkampa\Local Settings\Temporary Internet Files\Content.IE5\FAZQD9O9\MP900227667[1].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457200" y="274638"/>
            <a:ext cx="8229600" cy="1020762"/>
          </a:xfrm>
        </p:spPr>
        <p:txBody>
          <a:bodyPr>
            <a:normAutofit/>
          </a:bodyPr>
          <a:lstStyle/>
          <a:p>
            <a:r>
              <a:rPr lang="en-US" sz="4400" dirty="0" smtClean="0"/>
              <a:t>Unit Summary</a:t>
            </a:r>
            <a:endParaRPr lang="en-US" sz="4400" dirty="0"/>
          </a:p>
        </p:txBody>
      </p:sp>
      <p:sp>
        <p:nvSpPr>
          <p:cNvPr id="3" name="Content Placeholder 2"/>
          <p:cNvSpPr>
            <a:spLocks noGrp="1"/>
          </p:cNvSpPr>
          <p:nvPr>
            <p:ph idx="1"/>
          </p:nvPr>
        </p:nvSpPr>
        <p:spPr>
          <a:xfrm>
            <a:off x="457200" y="1219200"/>
            <a:ext cx="8229600" cy="5334000"/>
          </a:xfrm>
        </p:spPr>
        <p:txBody>
          <a:bodyPr>
            <a:normAutofit fontScale="92500" lnSpcReduction="10000"/>
          </a:bodyPr>
          <a:lstStyle/>
          <a:p>
            <a:endParaRPr lang="en-US" dirty="0" smtClean="0"/>
          </a:p>
          <a:p>
            <a:r>
              <a:rPr lang="en-US" sz="3200" dirty="0" smtClean="0">
                <a:latin typeface="Arial Black" pitchFamily="34" charset="0"/>
              </a:rPr>
              <a:t>Natural </a:t>
            </a:r>
            <a:r>
              <a:rPr lang="en-US" sz="3200" dirty="0" smtClean="0">
                <a:latin typeface="Arial Black" pitchFamily="34" charset="0"/>
              </a:rPr>
              <a:t>Disasters occur in our world daily. You will use organizational and graphic features to read and comprehend expository text on natural disasters. You will then research the natural disaster of your choice in order to create a digital report using music, graphic and organizational features, and words to present your disaster to the class.</a:t>
            </a:r>
            <a:endParaRPr lang="en-US" sz="3200" dirty="0">
              <a:latin typeface="Arial Black" pitchFamily="34" charset="0"/>
            </a:endParaRPr>
          </a:p>
        </p:txBody>
      </p:sp>
    </p:spTree>
  </p:cSld>
  <p:clrMapOvr>
    <a:masterClrMapping/>
  </p:clrMapOvr>
  <p:transition spd="med">
    <p:fade thruBlk="1"/>
    <p:sndAc>
      <p:stSnd>
        <p:snd r:embed="rId2" name="wind.wav"/>
      </p:st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fontScale="90000"/>
          </a:bodyPr>
          <a:lstStyle/>
          <a:p>
            <a:r>
              <a:rPr lang="en-US" dirty="0" smtClean="0"/>
              <a:t>Curriculum-Framing Questions</a:t>
            </a:r>
            <a:endParaRPr lang="en-US" dirty="0"/>
          </a:p>
        </p:txBody>
      </p:sp>
      <p:sp>
        <p:nvSpPr>
          <p:cNvPr id="5" name="Content Placeholder 4"/>
          <p:cNvSpPr>
            <a:spLocks noGrp="1"/>
          </p:cNvSpPr>
          <p:nvPr>
            <p:ph idx="1"/>
          </p:nvPr>
        </p:nvSpPr>
        <p:spPr>
          <a:xfrm>
            <a:off x="457200" y="1066800"/>
            <a:ext cx="8229600" cy="5410200"/>
          </a:xfrm>
        </p:spPr>
        <p:txBody>
          <a:bodyPr>
            <a:normAutofit fontScale="92500" lnSpcReduction="20000"/>
          </a:bodyPr>
          <a:lstStyle/>
          <a:p>
            <a:pPr>
              <a:buNone/>
            </a:pPr>
            <a:endParaRPr lang="en-US" sz="1100" u="sng" dirty="0" smtClean="0"/>
          </a:p>
          <a:p>
            <a:pPr>
              <a:buNone/>
            </a:pPr>
            <a:r>
              <a:rPr lang="en-US" b="1" u="sng" dirty="0" smtClean="0"/>
              <a:t>Essential Question:</a:t>
            </a:r>
            <a:r>
              <a:rPr lang="en-US" b="1" dirty="0" smtClean="0"/>
              <a:t> </a:t>
            </a:r>
          </a:p>
          <a:p>
            <a:pPr>
              <a:buFont typeface="Wingdings" pitchFamily="2" charset="2"/>
              <a:buChar char="§"/>
            </a:pPr>
            <a:r>
              <a:rPr lang="en-US" b="1" dirty="0" smtClean="0"/>
              <a:t>How do humans respond to events that are </a:t>
            </a:r>
          </a:p>
          <a:p>
            <a:pPr>
              <a:buNone/>
            </a:pPr>
            <a:r>
              <a:rPr lang="en-US" b="1" dirty="0" smtClean="0"/>
              <a:t>     outside of their  control?</a:t>
            </a:r>
          </a:p>
          <a:p>
            <a:pPr>
              <a:buNone/>
            </a:pPr>
            <a:r>
              <a:rPr lang="en-US" b="1" u="sng" dirty="0" smtClean="0"/>
              <a:t>Unit Questions:</a:t>
            </a:r>
          </a:p>
          <a:p>
            <a:pPr>
              <a:buFont typeface="Wingdings" pitchFamily="2" charset="2"/>
              <a:buChar char="§"/>
            </a:pPr>
            <a:r>
              <a:rPr lang="en-US" b="1" dirty="0" smtClean="0"/>
              <a:t>Why do natural disasters occur?  </a:t>
            </a:r>
          </a:p>
          <a:p>
            <a:pPr>
              <a:buFont typeface="Wingdings" pitchFamily="2" charset="2"/>
              <a:buChar char="§"/>
            </a:pPr>
            <a:r>
              <a:rPr lang="en-US" b="1" dirty="0" smtClean="0"/>
              <a:t>How do natural disasters impact us?  </a:t>
            </a:r>
          </a:p>
          <a:p>
            <a:pPr>
              <a:buFont typeface="Wingdings" pitchFamily="2" charset="2"/>
              <a:buChar char="§"/>
            </a:pPr>
            <a:r>
              <a:rPr lang="en-US" b="1" dirty="0" smtClean="0"/>
              <a:t>How do we handle with unexpected events?</a:t>
            </a:r>
          </a:p>
          <a:p>
            <a:pPr>
              <a:buNone/>
            </a:pPr>
            <a:r>
              <a:rPr lang="en-US" b="1" u="sng" dirty="0" smtClean="0"/>
              <a:t>Content Questions:</a:t>
            </a:r>
          </a:p>
          <a:p>
            <a:pPr>
              <a:buFont typeface="Wingdings" pitchFamily="2" charset="2"/>
              <a:buChar char="§"/>
            </a:pPr>
            <a:r>
              <a:rPr lang="en-US" b="1" dirty="0" smtClean="0"/>
              <a:t>What are the graphic features of expository text?</a:t>
            </a:r>
          </a:p>
          <a:p>
            <a:pPr>
              <a:buFont typeface="Wingdings" pitchFamily="2" charset="2"/>
              <a:buChar char="§"/>
            </a:pPr>
            <a:r>
              <a:rPr lang="en-US" b="1" dirty="0" smtClean="0"/>
              <a:t>What are the organizational features of expository text?</a:t>
            </a:r>
          </a:p>
          <a:p>
            <a:pPr>
              <a:buFont typeface="Wingdings" pitchFamily="2" charset="2"/>
              <a:buChar char="§"/>
            </a:pPr>
            <a:r>
              <a:rPr lang="en-US" b="1" dirty="0" smtClean="0"/>
              <a:t>What happens to the environment as a result of natural disasters?</a:t>
            </a:r>
          </a:p>
          <a:p>
            <a:pPr>
              <a:buNone/>
            </a:pP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782762"/>
          </a:xfrm>
        </p:spPr>
        <p:txBody>
          <a:bodyPr>
            <a:noAutofit/>
          </a:bodyPr>
          <a:lstStyle/>
          <a:p>
            <a:pPr algn="l"/>
            <a:r>
              <a:rPr lang="en-US" sz="3200" dirty="0" smtClean="0"/>
              <a:t>This project will help my students develop 21</a:t>
            </a:r>
            <a:r>
              <a:rPr lang="en-US" sz="3200" baseline="30000" dirty="0" smtClean="0"/>
              <a:t>st</a:t>
            </a:r>
            <a:r>
              <a:rPr lang="en-US" sz="3200" dirty="0" smtClean="0"/>
              <a:t> century skills through:</a:t>
            </a:r>
            <a:br>
              <a:rPr lang="en-US" sz="3200" dirty="0" smtClean="0"/>
            </a:br>
            <a:endParaRPr lang="en-US" sz="3200" dirty="0"/>
          </a:p>
        </p:txBody>
      </p:sp>
      <p:sp>
        <p:nvSpPr>
          <p:cNvPr id="3" name="Content Placeholder 2"/>
          <p:cNvSpPr>
            <a:spLocks noGrp="1"/>
          </p:cNvSpPr>
          <p:nvPr>
            <p:ph idx="1"/>
          </p:nvPr>
        </p:nvSpPr>
        <p:spPr>
          <a:xfrm>
            <a:off x="457200" y="1752600"/>
            <a:ext cx="8229600" cy="4556760"/>
          </a:xfrm>
        </p:spPr>
        <p:txBody>
          <a:bodyPr>
            <a:normAutofit fontScale="92500" lnSpcReduction="10000"/>
          </a:bodyPr>
          <a:lstStyle/>
          <a:p>
            <a:pPr marL="231775" indent="-231775">
              <a:buFontTx/>
              <a:buChar char="•"/>
            </a:pPr>
            <a:r>
              <a:rPr lang="en-US" sz="3500" dirty="0" smtClean="0"/>
              <a:t>Collaboration with peers.</a:t>
            </a:r>
          </a:p>
          <a:p>
            <a:pPr marL="231775" indent="-231775">
              <a:buFontTx/>
              <a:buChar char="•"/>
            </a:pPr>
            <a:r>
              <a:rPr lang="en-US" sz="3500" dirty="0" smtClean="0"/>
              <a:t>Research on the Internet to find information</a:t>
            </a:r>
          </a:p>
          <a:p>
            <a:pPr marL="231775" indent="-231775">
              <a:buFontTx/>
              <a:buChar char="•"/>
            </a:pPr>
            <a:r>
              <a:rPr lang="en-US" sz="3500" dirty="0" smtClean="0"/>
              <a:t>Evaluation of the accuracy and relevance of the information.</a:t>
            </a:r>
          </a:p>
          <a:p>
            <a:pPr marL="231775" indent="-231775">
              <a:buFontTx/>
              <a:buChar char="•"/>
            </a:pPr>
            <a:r>
              <a:rPr lang="en-US" sz="3500" dirty="0" smtClean="0"/>
              <a:t>Evaluation of the relevance of music/pictures to their topic.</a:t>
            </a:r>
          </a:p>
          <a:p>
            <a:pPr marL="231775" indent="-231775">
              <a:buFontTx/>
              <a:buChar char="•"/>
            </a:pPr>
            <a:r>
              <a:rPr lang="en-US" sz="3500" dirty="0" smtClean="0"/>
              <a:t>Composition/creation of a “digital </a:t>
            </a:r>
            <a:r>
              <a:rPr lang="en-US" sz="3500" dirty="0" smtClean="0"/>
              <a:t>report” </a:t>
            </a:r>
            <a:r>
              <a:rPr lang="en-US" sz="3500" dirty="0" smtClean="0"/>
              <a:t>to communicate their learning.</a:t>
            </a: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400" dirty="0" smtClean="0"/>
              <a:t>Gauging Student Needs Assessment</a:t>
            </a:r>
            <a:endParaRPr lang="en-US" dirty="0"/>
          </a:p>
        </p:txBody>
      </p:sp>
      <p:sp>
        <p:nvSpPr>
          <p:cNvPr id="3" name="Content Placeholder 2"/>
          <p:cNvSpPr>
            <a:spLocks noGrp="1"/>
          </p:cNvSpPr>
          <p:nvPr>
            <p:ph idx="1"/>
          </p:nvPr>
        </p:nvSpPr>
        <p:spPr>
          <a:xfrm>
            <a:off x="457200" y="1676400"/>
            <a:ext cx="8229600" cy="4632960"/>
          </a:xfrm>
        </p:spPr>
        <p:txBody>
          <a:bodyPr>
            <a:normAutofit fontScale="77500" lnSpcReduction="20000"/>
          </a:bodyPr>
          <a:lstStyle/>
          <a:p>
            <a:pPr lvl="1"/>
            <a:r>
              <a:rPr lang="en-US" b="1" dirty="0" smtClean="0"/>
              <a:t>Purpose of </a:t>
            </a:r>
            <a:r>
              <a:rPr lang="en-US" b="1" dirty="0" smtClean="0"/>
              <a:t> Pre Assessment</a:t>
            </a:r>
            <a:endParaRPr lang="en-US" dirty="0" smtClean="0"/>
          </a:p>
          <a:p>
            <a:pPr lvl="1">
              <a:buNone/>
            </a:pPr>
            <a:r>
              <a:rPr lang="en-US" dirty="0" smtClean="0"/>
              <a:t>	To </a:t>
            </a:r>
            <a:r>
              <a:rPr lang="en-US" dirty="0" smtClean="0"/>
              <a:t>gather information about what students </a:t>
            </a:r>
            <a:r>
              <a:rPr lang="en-US" dirty="0" smtClean="0"/>
              <a:t>think and know </a:t>
            </a:r>
            <a:r>
              <a:rPr lang="en-US" dirty="0" smtClean="0"/>
              <a:t>about the Essential and Unit questions  related to the content—to activate their prior knowledge and stimulate interest in the topic.</a:t>
            </a:r>
          </a:p>
          <a:p>
            <a:pPr lvl="1"/>
            <a:endParaRPr lang="en-US" b="1" dirty="0" smtClean="0"/>
          </a:p>
          <a:p>
            <a:pPr lvl="1"/>
            <a:r>
              <a:rPr lang="en-US" b="1" dirty="0" smtClean="0"/>
              <a:t>Purpose of the </a:t>
            </a:r>
            <a:r>
              <a:rPr lang="en-US" b="1" dirty="0" smtClean="0"/>
              <a:t>K-W-H-L </a:t>
            </a:r>
            <a:r>
              <a:rPr lang="en-US" b="1" dirty="0" smtClean="0"/>
              <a:t>Pre-Assessment</a:t>
            </a:r>
            <a:endParaRPr lang="en-US" dirty="0" smtClean="0"/>
          </a:p>
          <a:p>
            <a:pPr lvl="1">
              <a:buNone/>
            </a:pPr>
            <a:r>
              <a:rPr lang="en-US" dirty="0" smtClean="0"/>
              <a:t>	To </a:t>
            </a:r>
            <a:r>
              <a:rPr lang="en-US" dirty="0" smtClean="0"/>
              <a:t>determine student prior knowledge regarding </a:t>
            </a:r>
            <a:r>
              <a:rPr lang="en-US" dirty="0" smtClean="0"/>
              <a:t>Natural Disasters and </a:t>
            </a:r>
            <a:endParaRPr lang="en-US" dirty="0" smtClean="0"/>
          </a:p>
          <a:p>
            <a:pPr lvl="1"/>
            <a:endParaRPr lang="en-US" dirty="0" smtClean="0"/>
          </a:p>
          <a:p>
            <a:pPr lvl="1"/>
            <a:r>
              <a:rPr lang="en-US" b="1" dirty="0" smtClean="0"/>
              <a:t>What I want to learn from my students?</a:t>
            </a:r>
            <a:endParaRPr lang="en-US" dirty="0" smtClean="0"/>
          </a:p>
          <a:p>
            <a:pPr lvl="1"/>
            <a:r>
              <a:rPr lang="en-US" dirty="0" smtClean="0"/>
              <a:t>What do students know about the events of the 1960s? </a:t>
            </a:r>
          </a:p>
          <a:p>
            <a:pPr lvl="1"/>
            <a:endParaRPr lang="en-US" b="1" dirty="0" smtClean="0"/>
          </a:p>
          <a:p>
            <a:pPr lvl="1"/>
            <a:r>
              <a:rPr lang="en-US" b="1" dirty="0" smtClean="0"/>
              <a:t>How I have tried to promote higher-order thinking?</a:t>
            </a:r>
            <a:endParaRPr lang="en-US" dirty="0" smtClean="0"/>
          </a:p>
          <a:p>
            <a:pPr lvl="1">
              <a:buNone/>
            </a:pPr>
            <a:r>
              <a:rPr lang="en-US" dirty="0" smtClean="0"/>
              <a:t>	The </a:t>
            </a:r>
            <a:r>
              <a:rPr lang="en-US" dirty="0" smtClean="0"/>
              <a:t>anticipation guide asks students to evaluate, apply, and judge based on their own opinions and experiences. The </a:t>
            </a:r>
            <a:r>
              <a:rPr lang="en-US" dirty="0" smtClean="0"/>
              <a:t>K-W-H-L </a:t>
            </a:r>
            <a:r>
              <a:rPr lang="en-US" dirty="0" smtClean="0"/>
              <a:t>chart will be used to help students determine what they need to research about their topics.</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Gauging Student Needs Assessment</a:t>
            </a:r>
            <a:endParaRPr lang="en-US" dirty="0"/>
          </a:p>
        </p:txBody>
      </p:sp>
      <p:sp>
        <p:nvSpPr>
          <p:cNvPr id="3" name="Content Placeholder 2"/>
          <p:cNvSpPr>
            <a:spLocks noGrp="1"/>
          </p:cNvSpPr>
          <p:nvPr>
            <p:ph idx="1"/>
          </p:nvPr>
        </p:nvSpPr>
        <p:spPr>
          <a:xfrm>
            <a:off x="457200" y="1524000"/>
            <a:ext cx="8001000" cy="5090160"/>
          </a:xfrm>
        </p:spPr>
        <p:txBody>
          <a:bodyPr>
            <a:normAutofit/>
          </a:bodyPr>
          <a:lstStyle/>
          <a:p>
            <a:pPr lvl="1">
              <a:buNone/>
            </a:pPr>
            <a:r>
              <a:rPr lang="en-US" sz="2800" b="1" dirty="0" smtClean="0"/>
              <a:t>   How </a:t>
            </a:r>
            <a:r>
              <a:rPr lang="en-US" sz="2800" b="1" dirty="0" smtClean="0"/>
              <a:t>the assessment information helps me and </a:t>
            </a:r>
            <a:r>
              <a:rPr lang="en-US" sz="2800" b="1" dirty="0" smtClean="0"/>
              <a:t>my students </a:t>
            </a:r>
            <a:r>
              <a:rPr lang="en-US" sz="2800" b="1" dirty="0" smtClean="0"/>
              <a:t>plan for upcoming activities in the unit</a:t>
            </a:r>
            <a:r>
              <a:rPr lang="en-US" sz="2800" b="1" dirty="0" smtClean="0"/>
              <a:t>?</a:t>
            </a:r>
            <a:endParaRPr lang="en-US" sz="1200" b="1" dirty="0" smtClean="0"/>
          </a:p>
          <a:p>
            <a:pPr lvl="1">
              <a:buNone/>
            </a:pPr>
            <a:endParaRPr lang="en-US" sz="1200" dirty="0" smtClean="0"/>
          </a:p>
          <a:p>
            <a:pPr lvl="2"/>
            <a:r>
              <a:rPr lang="en-US" dirty="0" smtClean="0"/>
              <a:t>If students do not have any knowledge of the topic, I will know if I need to direct them to specific websites rather than allow them to search for information without guidance</a:t>
            </a:r>
            <a:r>
              <a:rPr lang="en-US" dirty="0" smtClean="0"/>
              <a:t>.</a:t>
            </a:r>
            <a:endParaRPr lang="en-US" sz="1200" dirty="0" smtClean="0"/>
          </a:p>
          <a:p>
            <a:pPr lvl="2"/>
            <a:endParaRPr lang="en-US" sz="1200" dirty="0" smtClean="0"/>
          </a:p>
          <a:p>
            <a:pPr lvl="2"/>
            <a:r>
              <a:rPr lang="en-US" dirty="0" smtClean="0"/>
              <a:t>Students will be able to use the </a:t>
            </a:r>
            <a:r>
              <a:rPr lang="en-US" dirty="0" smtClean="0"/>
              <a:t>K-W-H-L </a:t>
            </a:r>
            <a:r>
              <a:rPr lang="en-US" dirty="0" smtClean="0"/>
              <a:t>to create questions for </a:t>
            </a:r>
            <a:r>
              <a:rPr lang="en-US" dirty="0" smtClean="0"/>
              <a:t>research, to </a:t>
            </a:r>
            <a:r>
              <a:rPr lang="en-US" dirty="0" smtClean="0"/>
              <a:t>gauge their own </a:t>
            </a:r>
            <a:r>
              <a:rPr lang="en-US" dirty="0" smtClean="0"/>
              <a:t>learning, and determine how the learning will occur.</a:t>
            </a:r>
            <a:endParaRPr lang="en-US" dirty="0" smtClean="0"/>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My Goals for the Course</a:t>
            </a:r>
            <a:endParaRPr lang="en-US" dirty="0"/>
          </a:p>
        </p:txBody>
      </p:sp>
      <p:sp>
        <p:nvSpPr>
          <p:cNvPr id="3" name="Content Placeholder 2"/>
          <p:cNvSpPr>
            <a:spLocks noGrp="1"/>
          </p:cNvSpPr>
          <p:nvPr>
            <p:ph idx="1"/>
          </p:nvPr>
        </p:nvSpPr>
        <p:spPr/>
        <p:txBody>
          <a:bodyPr>
            <a:normAutofit fontScale="92500" lnSpcReduction="10000"/>
          </a:bodyPr>
          <a:lstStyle/>
          <a:p>
            <a:r>
              <a:rPr lang="en-US" b="1" dirty="0" smtClean="0"/>
              <a:t>Help students understand that people react different ways to the injustice in their lives.</a:t>
            </a:r>
          </a:p>
          <a:p>
            <a:pPr>
              <a:buNone/>
            </a:pPr>
            <a:endParaRPr lang="en-US" sz="2400" b="1" dirty="0" smtClean="0"/>
          </a:p>
          <a:p>
            <a:r>
              <a:rPr lang="en-US" b="1" dirty="0" smtClean="0"/>
              <a:t>Help students evaluate others’ reactions to injustice/think about how they react to injustice and evaluate the effectiveness of choices people make.</a:t>
            </a:r>
          </a:p>
          <a:p>
            <a:pPr>
              <a:buNone/>
            </a:pPr>
            <a:endParaRPr lang="en-US" b="1" dirty="0" smtClean="0"/>
          </a:p>
          <a:p>
            <a:r>
              <a:rPr lang="en-US" b="1" dirty="0" smtClean="0"/>
              <a:t>Learn about digital storytelling and how it can help students become aware of how media can be used easily to create bias/show one side of an issue. </a:t>
            </a:r>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Goals for My Students </a:t>
            </a:r>
            <a:endParaRPr lang="en-US" dirty="0"/>
          </a:p>
        </p:txBody>
      </p:sp>
      <p:sp>
        <p:nvSpPr>
          <p:cNvPr id="3" name="Content Placeholder 2"/>
          <p:cNvSpPr>
            <a:spLocks noGrp="1"/>
          </p:cNvSpPr>
          <p:nvPr>
            <p:ph idx="1"/>
          </p:nvPr>
        </p:nvSpPr>
        <p:spPr/>
        <p:txBody>
          <a:bodyPr>
            <a:normAutofit/>
          </a:bodyPr>
          <a:lstStyle/>
          <a:p>
            <a:pPr>
              <a:buNone/>
            </a:pPr>
            <a:r>
              <a:rPr lang="en-US" sz="2400" dirty="0" smtClean="0"/>
              <a:t>To think like historians by</a:t>
            </a:r>
            <a:r>
              <a:rPr lang="en-US" sz="2400" dirty="0" smtClean="0"/>
              <a:t>:</a:t>
            </a:r>
            <a:endParaRPr lang="en-US" sz="1200" dirty="0" smtClean="0"/>
          </a:p>
          <a:p>
            <a:pPr lvl="1"/>
            <a:r>
              <a:rPr lang="en-US" sz="2000" dirty="0" smtClean="0"/>
              <a:t>Exploring multiple causes of events</a:t>
            </a:r>
          </a:p>
          <a:p>
            <a:pPr lvl="1"/>
            <a:r>
              <a:rPr lang="en-US" sz="2000" dirty="0" smtClean="0"/>
              <a:t>Looking at multiple perspectives of events</a:t>
            </a:r>
          </a:p>
          <a:p>
            <a:pPr lvl="1"/>
            <a:r>
              <a:rPr lang="en-US" sz="2000" dirty="0" smtClean="0"/>
              <a:t>Identifying the immediate effects of events</a:t>
            </a:r>
          </a:p>
          <a:p>
            <a:pPr lvl="1"/>
            <a:r>
              <a:rPr lang="en-US" sz="2000" dirty="0" smtClean="0"/>
              <a:t>Identifying long-term implications of events</a:t>
            </a:r>
          </a:p>
          <a:p>
            <a:pPr lvl="1"/>
            <a:endParaRPr lang="en-US" dirty="0" smtClean="0"/>
          </a:p>
          <a:p>
            <a:pPr>
              <a:buNone/>
            </a:pPr>
            <a:r>
              <a:rPr lang="en-US" sz="2400" dirty="0" smtClean="0"/>
              <a:t>To improve their technology and research skills by:</a:t>
            </a:r>
          </a:p>
          <a:p>
            <a:pPr lvl="1"/>
            <a:r>
              <a:rPr lang="en-US" sz="2000" dirty="0" smtClean="0"/>
              <a:t>Asking questions about reliability and accuracy of websites and information sources</a:t>
            </a:r>
          </a:p>
          <a:p>
            <a:pPr lvl="1"/>
            <a:r>
              <a:rPr lang="en-US" sz="2000" dirty="0" smtClean="0"/>
              <a:t>Learning to download video, pictures, and music </a:t>
            </a:r>
          </a:p>
          <a:p>
            <a:pPr lvl="1"/>
            <a:r>
              <a:rPr lang="en-US" sz="2000" dirty="0" smtClean="0"/>
              <a:t>Use a “digital storytelling” program to create a multimedia presentation that is content-rich yet emotionally moving</a:t>
            </a:r>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Goals for My Students </a:t>
            </a:r>
            <a:endParaRPr lang="en-US" dirty="0"/>
          </a:p>
        </p:txBody>
      </p:sp>
      <p:sp>
        <p:nvSpPr>
          <p:cNvPr id="3" name="Content Placeholder 2"/>
          <p:cNvSpPr>
            <a:spLocks noGrp="1"/>
          </p:cNvSpPr>
          <p:nvPr>
            <p:ph idx="1"/>
          </p:nvPr>
        </p:nvSpPr>
        <p:spPr/>
        <p:txBody>
          <a:bodyPr/>
          <a:lstStyle/>
          <a:p>
            <a:pPr>
              <a:buNone/>
            </a:pPr>
            <a:r>
              <a:rPr lang="en-US" sz="2400" dirty="0" smtClean="0"/>
              <a:t>To think like </a:t>
            </a:r>
            <a:r>
              <a:rPr lang="en-US" sz="2400" dirty="0" smtClean="0"/>
              <a:t>researchers </a:t>
            </a:r>
            <a:r>
              <a:rPr lang="en-US" sz="2400" dirty="0" smtClean="0"/>
              <a:t>by:</a:t>
            </a:r>
            <a:endParaRPr lang="en-US" sz="1200" dirty="0" smtClean="0"/>
          </a:p>
          <a:p>
            <a:pPr lvl="1"/>
            <a:r>
              <a:rPr lang="en-US" sz="2000" dirty="0" smtClean="0"/>
              <a:t>Exploring multiple causes of events</a:t>
            </a:r>
          </a:p>
          <a:p>
            <a:pPr lvl="1"/>
            <a:r>
              <a:rPr lang="en-US" sz="2000" dirty="0" smtClean="0"/>
              <a:t>Looking at multiple perspectives of events</a:t>
            </a:r>
          </a:p>
          <a:p>
            <a:pPr lvl="1"/>
            <a:r>
              <a:rPr lang="en-US" sz="2000" dirty="0" smtClean="0"/>
              <a:t>Identifying the immediate effects of events</a:t>
            </a:r>
          </a:p>
          <a:p>
            <a:pPr lvl="1"/>
            <a:r>
              <a:rPr lang="en-US" sz="2000" dirty="0" smtClean="0"/>
              <a:t>Identifying long-term implications of events</a:t>
            </a:r>
          </a:p>
          <a:p>
            <a:pPr lvl="1"/>
            <a:endParaRPr lang="en-US" dirty="0" smtClean="0"/>
          </a:p>
          <a:p>
            <a:pPr>
              <a:buNone/>
            </a:pPr>
            <a:r>
              <a:rPr lang="en-US" sz="2400" dirty="0" smtClean="0"/>
              <a:t>To improve their technology and research skills by:</a:t>
            </a:r>
          </a:p>
          <a:p>
            <a:pPr lvl="1"/>
            <a:r>
              <a:rPr lang="en-US" sz="2000" dirty="0" smtClean="0"/>
              <a:t>Asking questions about reliability and accuracy of websites and information sources</a:t>
            </a:r>
          </a:p>
          <a:p>
            <a:pPr lvl="1"/>
            <a:r>
              <a:rPr lang="en-US" sz="2000" dirty="0" smtClean="0"/>
              <a:t>Learning to download video, pictures, and music </a:t>
            </a:r>
          </a:p>
          <a:p>
            <a:pPr lvl="1"/>
            <a:r>
              <a:rPr lang="en-US" sz="2000" dirty="0" smtClean="0"/>
              <a:t>Use a “digital </a:t>
            </a:r>
            <a:r>
              <a:rPr lang="en-US" sz="2000" dirty="0" smtClean="0"/>
              <a:t>report” </a:t>
            </a:r>
            <a:r>
              <a:rPr lang="en-US" sz="2000" dirty="0" smtClean="0"/>
              <a:t>program to create a multimedia presentation that is content-rich yet emotionally moving</a:t>
            </a:r>
          </a:p>
          <a:p>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406</TotalTime>
  <Words>595</Words>
  <Application>Microsoft Office PowerPoint</Application>
  <PresentationFormat>On-screen Show (4:3)</PresentationFormat>
  <Paragraphs>86</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Apex</vt:lpstr>
      <vt:lpstr>Nature’s Fury</vt:lpstr>
      <vt:lpstr>Unit Summary</vt:lpstr>
      <vt:lpstr>Curriculum-Framing Questions</vt:lpstr>
      <vt:lpstr>This project will help my students develop 21st century skills through: </vt:lpstr>
      <vt:lpstr>Gauging Student Needs Assessment</vt:lpstr>
      <vt:lpstr>Gauging Student Needs Assessment</vt:lpstr>
      <vt:lpstr>My Goals for the Course</vt:lpstr>
      <vt:lpstr>Goals for My Students </vt:lpstr>
      <vt:lpstr>Goals for My Students </vt:lpstr>
      <vt:lpstr>Request for Feedback</vt:lpstr>
      <vt:lpstr>Works Cited</vt:lpstr>
    </vt:vector>
  </TitlesOfParts>
  <Company>SUSD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Nature’s Fury</dc:title>
  <dc:creator>default</dc:creator>
  <cp:lastModifiedBy>default</cp:lastModifiedBy>
  <cp:revision>3</cp:revision>
  <dcterms:created xsi:type="dcterms:W3CDTF">2010-06-22T16:20:26Z</dcterms:created>
  <dcterms:modified xsi:type="dcterms:W3CDTF">2010-06-22T23:07:09Z</dcterms:modified>
</cp:coreProperties>
</file>